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gif" ContentType="image/gif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1" r:id="rId5"/>
    <p:sldId id="262" r:id="rId6"/>
    <p:sldId id="263" r:id="rId7"/>
    <p:sldId id="265" r:id="rId8"/>
    <p:sldId id="266" r:id="rId9"/>
    <p:sldId id="271" r:id="rId10"/>
    <p:sldId id="269" r:id="rId11"/>
    <p:sldId id="270" r:id="rId12"/>
    <p:sldId id="268" r:id="rId13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54" d="100"/>
          <a:sy n="54" d="100"/>
        </p:scale>
        <p:origin x="-120" y="-856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3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87825842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2800"/>
              <a:t>Body Level Four</a:t>
            </a:r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xmlns:p14="http://schemas.microsoft.com/office/powerpoint/2010/main" spd="med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gif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8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9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A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face-04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39054" y="1817516"/>
            <a:ext cx="4699657" cy="5760229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Shape 33"/>
          <p:cNvSpPr/>
          <p:nvPr/>
        </p:nvSpPr>
        <p:spPr>
          <a:xfrm>
            <a:off x="4099938" y="3353267"/>
            <a:ext cx="7742858" cy="1827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500">
                <a:solidFill>
                  <a:srgbClr val="F5D328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500">
                <a:solidFill>
                  <a:srgbClr val="F5D328"/>
                </a:solidFill>
              </a:rPr>
              <a:t>Life happens</a:t>
            </a:r>
          </a:p>
        </p:txBody>
      </p:sp>
      <p:sp>
        <p:nvSpPr>
          <p:cNvPr id="34" name="Shape 34"/>
          <p:cNvSpPr/>
          <p:nvPr/>
        </p:nvSpPr>
        <p:spPr>
          <a:xfrm>
            <a:off x="4154911" y="5203793"/>
            <a:ext cx="7632912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FFFFFF"/>
                </a:solidFill>
              </a:rPr>
              <a:t>Chronic disease management</a:t>
            </a:r>
          </a:p>
        </p:txBody>
      </p:sp>
      <p:sp>
        <p:nvSpPr>
          <p:cNvPr id="35" name="Shape 35"/>
          <p:cNvSpPr/>
          <p:nvPr/>
        </p:nvSpPr>
        <p:spPr>
          <a:xfrm>
            <a:off x="9422838" y="8679348"/>
            <a:ext cx="2939058" cy="6096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>
                <a:solidFill>
                  <a:srgbClr val="53585F"/>
                </a:solidFill>
                <a:latin typeface="Gabriola"/>
                <a:ea typeface="Gabriola"/>
                <a:cs typeface="Gabriola"/>
                <a:sym typeface="Gabriol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53585F"/>
                </a:solidFill>
              </a:rPr>
              <a:t>Team HealthSweet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172674"/>
      </p:ext>
    </p:extLst>
  </p:cSld>
  <p:clrMapOvr>
    <a:masterClrMapping/>
  </p:clrMapOvr>
  <p:transition xmlns:p14="http://schemas.microsoft.com/office/powerpoint/2010/main"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816923"/>
      </p:ext>
    </p:extLst>
  </p:cSld>
  <p:clrMapOvr>
    <a:masterClrMapping/>
  </p:clrMapOvr>
  <p:transition xmlns:p14="http://schemas.microsoft.com/office/powerpoint/2010/main"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0A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>
            <a:off x="850180" y="2066675"/>
            <a:ext cx="6224440" cy="1827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500">
                <a:solidFill>
                  <a:srgbClr val="F3AB30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500">
                <a:solidFill>
                  <a:srgbClr val="F3AB30"/>
                </a:solidFill>
              </a:rPr>
              <a:t>Get going</a:t>
            </a:r>
          </a:p>
        </p:txBody>
      </p:sp>
      <p:pic>
        <p:nvPicPr>
          <p:cNvPr id="102" name="sad-03-0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14633" y="4740649"/>
            <a:ext cx="5833596" cy="55555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happy-06-06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226550" y="738055"/>
            <a:ext cx="3793067" cy="975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Shape 104"/>
          <p:cNvSpPr/>
          <p:nvPr/>
        </p:nvSpPr>
        <p:spPr>
          <a:xfrm>
            <a:off x="989308" y="669893"/>
            <a:ext cx="8373449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5000">
                <a:solidFill>
                  <a:srgbClr val="F3AB3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F3AB30"/>
                </a:solidFill>
              </a:rPr>
              <a:t>Don’t let chronic disease to stop you from living a fuller life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B0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1279536" y="610409"/>
            <a:ext cx="10208661" cy="18271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5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500">
                <a:solidFill>
                  <a:srgbClr val="FFFFFF"/>
                </a:solidFill>
              </a:rPr>
              <a:t>Chronic diseases</a:t>
            </a:r>
          </a:p>
        </p:txBody>
      </p:sp>
      <p:pic>
        <p:nvPicPr>
          <p:cNvPr id="38" name="face-08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08517" y="2571583"/>
            <a:ext cx="4587767" cy="5008367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Shape 39"/>
          <p:cNvSpPr/>
          <p:nvPr/>
        </p:nvSpPr>
        <p:spPr>
          <a:xfrm>
            <a:off x="4050731" y="7930060"/>
            <a:ext cx="4666271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EC5D57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EC5D57"/>
                </a:solidFill>
              </a:rPr>
              <a:t>cause depression 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2986781" y="237875"/>
            <a:ext cx="6794172" cy="1827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5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500">
                <a:solidFill>
                  <a:srgbClr val="FFFFFF"/>
                </a:solidFill>
              </a:rPr>
              <a:t>Depression</a:t>
            </a:r>
          </a:p>
        </p:txBody>
      </p:sp>
      <p:pic>
        <p:nvPicPr>
          <p:cNvPr id="42" name="sad-03-0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28567" y="1278042"/>
            <a:ext cx="7557805" cy="7197516"/>
          </a:xfrm>
          <a:prstGeom prst="rect">
            <a:avLst/>
          </a:prstGeom>
          <a:ln w="12700">
            <a:miter lim="400000"/>
          </a:ln>
        </p:spPr>
      </p:pic>
      <p:sp>
        <p:nvSpPr>
          <p:cNvPr id="43" name="Shape 43"/>
          <p:cNvSpPr/>
          <p:nvPr/>
        </p:nvSpPr>
        <p:spPr>
          <a:xfrm>
            <a:off x="1286558" y="8082460"/>
            <a:ext cx="10194616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EC5D57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EC5D57"/>
                </a:solidFill>
              </a:rPr>
              <a:t>causes worsening of physical condition 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CE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1194581" y="990581"/>
            <a:ext cx="2894038" cy="863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FFFFFF"/>
                </a:solidFill>
                <a:latin typeface="Gabriola"/>
                <a:ea typeface="Gabriola"/>
                <a:cs typeface="Gabriola"/>
                <a:sym typeface="Gabriol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Introducing</a:t>
            </a:r>
          </a:p>
        </p:txBody>
      </p:sp>
      <p:grpSp>
        <p:nvGrpSpPr>
          <p:cNvPr id="59" name="Group 59"/>
          <p:cNvGrpSpPr/>
          <p:nvPr/>
        </p:nvGrpSpPr>
        <p:grpSpPr>
          <a:xfrm>
            <a:off x="1822280" y="2344378"/>
            <a:ext cx="10320615" cy="5876105"/>
            <a:chOff x="0" y="0"/>
            <a:chExt cx="10320614" cy="5876104"/>
          </a:xfrm>
        </p:grpSpPr>
        <p:pic>
          <p:nvPicPr>
            <p:cNvPr id="57" name="happy-11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307187" y="0"/>
              <a:ext cx="5013428" cy="587610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8" name="Shape 58"/>
            <p:cNvSpPr/>
            <p:nvPr/>
          </p:nvSpPr>
          <p:spPr>
            <a:xfrm>
              <a:off x="-1" y="1109252"/>
              <a:ext cx="6557773" cy="31496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0">
                  <a:solidFill>
                    <a:srgbClr val="53585F"/>
                  </a:solidFill>
                  <a:latin typeface="Hobo Std Medium"/>
                  <a:ea typeface="Hobo Std Medium"/>
                  <a:cs typeface="Hobo Std Medium"/>
                  <a:sym typeface="Hobo Std Medium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4000">
                  <a:solidFill>
                    <a:srgbClr val="53585F"/>
                  </a:solidFill>
                </a:rPr>
                <a:t>happ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CE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/>
        </p:nvSpPr>
        <p:spPr>
          <a:xfrm>
            <a:off x="3407993" y="3627951"/>
            <a:ext cx="6188814" cy="7366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  <a:latin typeface="Gabriola"/>
                <a:ea typeface="Gabriola"/>
                <a:cs typeface="Gabriola"/>
                <a:sym typeface="Gabriol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FFFFFF"/>
                </a:solidFill>
              </a:rPr>
              <a:t>Covers patient journey through</a:t>
            </a:r>
          </a:p>
        </p:txBody>
      </p:sp>
      <p:grpSp>
        <p:nvGrpSpPr>
          <p:cNvPr id="64" name="Group 64"/>
          <p:cNvGrpSpPr/>
          <p:nvPr/>
        </p:nvGrpSpPr>
        <p:grpSpPr>
          <a:xfrm>
            <a:off x="4466262" y="528163"/>
            <a:ext cx="4072276" cy="2025540"/>
            <a:chOff x="1879345" y="1789355"/>
            <a:chExt cx="4072275" cy="2025538"/>
          </a:xfrm>
        </p:grpSpPr>
        <p:pic>
          <p:nvPicPr>
            <p:cNvPr id="62" name="happy-11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4223454" y="1789355"/>
              <a:ext cx="1728168" cy="202554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3" name="Shape 63"/>
            <p:cNvSpPr/>
            <p:nvPr/>
          </p:nvSpPr>
          <p:spPr>
            <a:xfrm>
              <a:off x="1879345" y="1998252"/>
              <a:ext cx="2799081" cy="13716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0000">
                  <a:solidFill>
                    <a:srgbClr val="53585F"/>
                  </a:solidFill>
                  <a:latin typeface="Hobo Std Medium"/>
                  <a:ea typeface="Hobo Std Medium"/>
                  <a:cs typeface="Hobo Std Medium"/>
                  <a:sym typeface="Hobo Std Medium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10000">
                  <a:solidFill>
                    <a:srgbClr val="53585F"/>
                  </a:solidFill>
                </a:rPr>
                <a:t>happ</a:t>
              </a:r>
            </a:p>
          </p:txBody>
        </p:sp>
      </p:grpSp>
      <p:sp>
        <p:nvSpPr>
          <p:cNvPr id="65" name="Shape 65"/>
          <p:cNvSpPr/>
          <p:nvPr/>
        </p:nvSpPr>
        <p:spPr>
          <a:xfrm>
            <a:off x="4853905" y="4896877"/>
            <a:ext cx="3296990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53585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53585F"/>
                </a:solidFill>
              </a:rPr>
              <a:t>Treatment</a:t>
            </a:r>
          </a:p>
        </p:txBody>
      </p:sp>
      <p:sp>
        <p:nvSpPr>
          <p:cNvPr id="66" name="Shape 66"/>
          <p:cNvSpPr/>
          <p:nvPr/>
        </p:nvSpPr>
        <p:spPr>
          <a:xfrm>
            <a:off x="4988408" y="6164200"/>
            <a:ext cx="3027984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53585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53585F"/>
                </a:solidFill>
              </a:rPr>
              <a:t>Recovery</a:t>
            </a:r>
          </a:p>
        </p:txBody>
      </p:sp>
      <p:sp>
        <p:nvSpPr>
          <p:cNvPr id="67" name="Shape 67"/>
          <p:cNvSpPr/>
          <p:nvPr/>
        </p:nvSpPr>
        <p:spPr>
          <a:xfrm>
            <a:off x="4719959" y="7431523"/>
            <a:ext cx="3564881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53585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53585F"/>
                </a:solidFill>
              </a:rPr>
              <a:t>Home care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C9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1"/>
          <p:cNvGrpSpPr/>
          <p:nvPr/>
        </p:nvGrpSpPr>
        <p:grpSpPr>
          <a:xfrm>
            <a:off x="6986938" y="-215230"/>
            <a:ext cx="5717768" cy="10371315"/>
            <a:chOff x="0" y="0"/>
            <a:chExt cx="5717766" cy="10371313"/>
          </a:xfrm>
        </p:grpSpPr>
        <p:pic>
          <p:nvPicPr>
            <p:cNvPr id="69" name="Whats up 2 Copy.gif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948523" y="1790651"/>
              <a:ext cx="3717486" cy="61958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0" name="iphone.png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5717767" cy="1037131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72" name="Shape 72"/>
          <p:cNvSpPr/>
          <p:nvPr/>
        </p:nvSpPr>
        <p:spPr>
          <a:xfrm>
            <a:off x="811074" y="1104884"/>
            <a:ext cx="4338385" cy="7366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5C6169"/>
                </a:solidFill>
                <a:latin typeface="Gabriola"/>
                <a:ea typeface="Gabriola"/>
                <a:cs typeface="Gabriola"/>
                <a:sym typeface="Gabriol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5C6169"/>
                </a:solidFill>
              </a:rPr>
              <a:t>Tracks patient activity</a:t>
            </a:r>
          </a:p>
        </p:txBody>
      </p:sp>
      <p:sp>
        <p:nvSpPr>
          <p:cNvPr id="73" name="Shape 73"/>
          <p:cNvSpPr/>
          <p:nvPr/>
        </p:nvSpPr>
        <p:spPr>
          <a:xfrm>
            <a:off x="671466" y="2949674"/>
            <a:ext cx="6500012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740833" lvl="0" indent="-740833" algn="l">
              <a:buSzPct val="75000"/>
              <a:buChar char="•"/>
              <a:defRPr sz="1800"/>
            </a:pPr>
            <a:r>
              <a:rPr sz="4000" dirty="0">
                <a:solidFill>
                  <a:srgbClr val="596C33"/>
                </a:solidFill>
                <a:latin typeface="Gill Sans Light"/>
                <a:ea typeface="Gill Sans Light"/>
                <a:cs typeface="Gill Sans Light"/>
                <a:sym typeface="Gill Sans Light"/>
              </a:rPr>
              <a:t># of </a:t>
            </a:r>
            <a:r>
              <a:rPr sz="4000" dirty="0" smtClean="0">
                <a:solidFill>
                  <a:srgbClr val="596C33"/>
                </a:solidFill>
                <a:latin typeface="Gill Sans Light"/>
                <a:ea typeface="Gill Sans Light"/>
                <a:cs typeface="Gill Sans Light"/>
                <a:sym typeface="Gill Sans Light"/>
              </a:rPr>
              <a:t>steps</a:t>
            </a:r>
            <a:endParaRPr lang="en-US" sz="4000" dirty="0" smtClean="0">
              <a:solidFill>
                <a:srgbClr val="596C33"/>
              </a:solidFill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 marL="740833" lvl="0" indent="-740833" algn="l">
              <a:buSzPct val="75000"/>
              <a:buChar char="•"/>
              <a:defRPr sz="1800"/>
            </a:pPr>
            <a:r>
              <a:rPr sz="4000" dirty="0" smtClean="0">
                <a:solidFill>
                  <a:srgbClr val="596C33"/>
                </a:solidFill>
                <a:latin typeface="Gill Sans Light"/>
                <a:ea typeface="Gill Sans Light"/>
                <a:cs typeface="Gill Sans Light"/>
                <a:sym typeface="Gill Sans Light"/>
              </a:rPr>
              <a:t>Sleep</a:t>
            </a:r>
            <a:endParaRPr sz="4000" dirty="0">
              <a:solidFill>
                <a:srgbClr val="596C33"/>
              </a:solidFill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 marL="740833" lvl="0" indent="-740833" algn="l">
              <a:buSzPct val="75000"/>
              <a:buChar char="•"/>
              <a:defRPr sz="1800"/>
            </a:pPr>
            <a:r>
              <a:rPr lang="en-US" sz="4000" dirty="0" smtClean="0">
                <a:solidFill>
                  <a:srgbClr val="596C33"/>
                </a:solidFill>
                <a:latin typeface="Gill Sans Light"/>
                <a:ea typeface="Gill Sans Light"/>
                <a:cs typeface="Gill Sans Light"/>
                <a:sym typeface="Gill Sans Light"/>
              </a:rPr>
              <a:t>Social network activity</a:t>
            </a:r>
            <a:endParaRPr sz="4000" dirty="0">
              <a:solidFill>
                <a:srgbClr val="596C33"/>
              </a:solidFill>
              <a:latin typeface="Gill Sans Light"/>
              <a:ea typeface="Gill Sans Light"/>
              <a:cs typeface="Gill Sans Light"/>
              <a:sym typeface="Gill Sans Light"/>
            </a:endParaRPr>
          </a:p>
        </p:txBody>
      </p:sp>
      <p:sp>
        <p:nvSpPr>
          <p:cNvPr id="74" name="Shape 74"/>
          <p:cNvSpPr/>
          <p:nvPr/>
        </p:nvSpPr>
        <p:spPr>
          <a:xfrm>
            <a:off x="796734" y="6436767"/>
            <a:ext cx="4367065" cy="7366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5C6169"/>
                </a:solidFill>
                <a:latin typeface="Gabriola"/>
                <a:ea typeface="Gabriola"/>
                <a:cs typeface="Gabriola"/>
                <a:sym typeface="Gabriol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5C6169"/>
                </a:solidFill>
              </a:rPr>
              <a:t>Confirms with patient</a:t>
            </a:r>
          </a:p>
        </p:txBody>
      </p:sp>
      <p:sp>
        <p:nvSpPr>
          <p:cNvPr id="75" name="Shape 75"/>
          <p:cNvSpPr/>
          <p:nvPr/>
        </p:nvSpPr>
        <p:spPr>
          <a:xfrm>
            <a:off x="671466" y="7476066"/>
            <a:ext cx="5717768" cy="185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740833" indent="-740833" algn="l">
              <a:buSzPct val="75000"/>
              <a:buChar char="•"/>
              <a:defRPr sz="4000">
                <a:solidFill>
                  <a:srgbClr val="536341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536341"/>
                </a:solidFill>
              </a:rPr>
              <a:t>If patient is really having some trouble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D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iphon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86938" y="-215230"/>
            <a:ext cx="5717768" cy="10371315"/>
          </a:xfrm>
          <a:prstGeom prst="rect">
            <a:avLst/>
          </a:prstGeom>
          <a:ln w="12700">
            <a:miter lim="400000"/>
          </a:ln>
        </p:spPr>
      </p:pic>
      <p:sp>
        <p:nvSpPr>
          <p:cNvPr id="84" name="Shape 84"/>
          <p:cNvSpPr/>
          <p:nvPr/>
        </p:nvSpPr>
        <p:spPr>
          <a:xfrm>
            <a:off x="7967133" y="7721600"/>
            <a:ext cx="3706578" cy="44966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522342" y="1655218"/>
            <a:ext cx="6270515" cy="7366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5C6169"/>
                </a:solidFill>
                <a:latin typeface="Gabriola"/>
                <a:ea typeface="Gabriola"/>
                <a:cs typeface="Gabriola"/>
                <a:sym typeface="Gabriol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5C6169"/>
                </a:solidFill>
              </a:rPr>
              <a:t>Identifies the gravity of problem</a:t>
            </a:r>
          </a:p>
        </p:txBody>
      </p:sp>
      <p:sp>
        <p:nvSpPr>
          <p:cNvPr id="86" name="Shape 86"/>
          <p:cNvSpPr/>
          <p:nvPr/>
        </p:nvSpPr>
        <p:spPr>
          <a:xfrm>
            <a:off x="671466" y="2486985"/>
            <a:ext cx="6952913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740833" indent="-740833" algn="l">
              <a:buSzPct val="75000"/>
              <a:buChar char="•"/>
              <a:defRPr sz="4000">
                <a:solidFill>
                  <a:srgbClr val="536341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 dirty="0">
                <a:solidFill>
                  <a:srgbClr val="536341"/>
                </a:solidFill>
              </a:rPr>
              <a:t>Pain </a:t>
            </a:r>
            <a:r>
              <a:rPr sz="4000" dirty="0" smtClean="0">
                <a:solidFill>
                  <a:srgbClr val="536341"/>
                </a:solidFill>
              </a:rPr>
              <a:t>scale</a:t>
            </a:r>
            <a:endParaRPr lang="en-US" dirty="0"/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smtClean="0">
                <a:solidFill>
                  <a:srgbClr val="536341"/>
                </a:solidFill>
              </a:rPr>
              <a:t>Mood scale</a:t>
            </a:r>
          </a:p>
        </p:txBody>
      </p:sp>
      <p:pic>
        <p:nvPicPr>
          <p:cNvPr id="87" name="In pain.g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79833" y="1620169"/>
            <a:ext cx="3681178" cy="61352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E39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iphon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86938" y="-215230"/>
            <a:ext cx="5717768" cy="10371315"/>
          </a:xfrm>
          <a:prstGeom prst="rect">
            <a:avLst/>
          </a:prstGeom>
          <a:ln w="12700">
            <a:miter lim="400000"/>
          </a:ln>
        </p:spPr>
      </p:pic>
      <p:sp>
        <p:nvSpPr>
          <p:cNvPr id="90" name="Shape 90"/>
          <p:cNvSpPr/>
          <p:nvPr/>
        </p:nvSpPr>
        <p:spPr>
          <a:xfrm>
            <a:off x="7967133" y="7721600"/>
            <a:ext cx="3706578" cy="44966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91" name="Shape 91"/>
          <p:cNvSpPr/>
          <p:nvPr/>
        </p:nvSpPr>
        <p:spPr>
          <a:xfrm>
            <a:off x="652501" y="1655218"/>
            <a:ext cx="4452331" cy="7366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5C6169"/>
                </a:solidFill>
                <a:latin typeface="Gabriola"/>
                <a:ea typeface="Gabriola"/>
                <a:cs typeface="Gabriola"/>
                <a:sym typeface="Gabriol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5C6169"/>
                </a:solidFill>
              </a:rPr>
              <a:t>Reports pain to doctor</a:t>
            </a:r>
          </a:p>
        </p:txBody>
      </p:sp>
      <p:sp>
        <p:nvSpPr>
          <p:cNvPr id="92" name="Shape 92"/>
          <p:cNvSpPr/>
          <p:nvPr/>
        </p:nvSpPr>
        <p:spPr>
          <a:xfrm>
            <a:off x="671466" y="2743200"/>
            <a:ext cx="6952913" cy="302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740833" indent="-740833" algn="l">
              <a:buSzPct val="75000"/>
              <a:buChar char="•"/>
              <a:defRPr sz="4000">
                <a:solidFill>
                  <a:srgbClr val="536341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536341"/>
                </a:solidFill>
              </a:rPr>
              <a:t>So doctor can adjust treatment (may include adjustments to pain medication dosage)</a:t>
            </a:r>
          </a:p>
        </p:txBody>
      </p:sp>
      <p:pic>
        <p:nvPicPr>
          <p:cNvPr id="93" name="whats the point.g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81925" y="1586683"/>
            <a:ext cx="3706579" cy="61776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010021"/>
      </p:ext>
    </p:extLst>
  </p:cSld>
  <p:clrMapOvr>
    <a:masterClrMapping/>
  </p:clrMapOvr>
  <p:transition xmlns:p14="http://schemas.microsoft.com/office/powerpoint/2010/main"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89</Words>
  <Application>Microsoft Macintosh PowerPoint</Application>
  <PresentationFormat>Custom</PresentationFormat>
  <Paragraphs>27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Jesse Germinario</cp:lastModifiedBy>
  <cp:revision>1</cp:revision>
  <dcterms:modified xsi:type="dcterms:W3CDTF">2015-03-19T21:33:31Z</dcterms:modified>
</cp:coreProperties>
</file>